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4" r:id="rId4"/>
  </p:sldMasterIdLst>
  <p:notesMasterIdLst>
    <p:notesMasterId r:id="rId132"/>
  </p:notesMasterIdLst>
  <p:handoutMasterIdLst>
    <p:handoutMasterId r:id="rId133"/>
  </p:handoutMasterIdLst>
  <p:sldIdLst>
    <p:sldId id="256" r:id="rId5"/>
    <p:sldId id="286" r:id="rId6"/>
    <p:sldId id="291" r:id="rId7"/>
    <p:sldId id="289" r:id="rId8"/>
    <p:sldId id="482" r:id="rId9"/>
    <p:sldId id="290" r:id="rId10"/>
    <p:sldId id="292" r:id="rId11"/>
    <p:sldId id="297" r:id="rId12"/>
    <p:sldId id="293" r:id="rId13"/>
    <p:sldId id="298" r:id="rId14"/>
    <p:sldId id="331" r:id="rId15"/>
    <p:sldId id="332" r:id="rId16"/>
    <p:sldId id="333" r:id="rId17"/>
    <p:sldId id="334" r:id="rId18"/>
    <p:sldId id="355" r:id="rId19"/>
    <p:sldId id="354" r:id="rId20"/>
    <p:sldId id="366" r:id="rId21"/>
    <p:sldId id="312" r:id="rId22"/>
    <p:sldId id="367" r:id="rId23"/>
    <p:sldId id="309" r:id="rId24"/>
    <p:sldId id="310" r:id="rId25"/>
    <p:sldId id="368" r:id="rId26"/>
    <p:sldId id="296" r:id="rId27"/>
    <p:sldId id="299" r:id="rId28"/>
    <p:sldId id="300" r:id="rId29"/>
    <p:sldId id="356" r:id="rId30"/>
    <p:sldId id="374" r:id="rId31"/>
    <p:sldId id="301" r:id="rId32"/>
    <p:sldId id="357" r:id="rId33"/>
    <p:sldId id="304" r:id="rId34"/>
    <p:sldId id="375" r:id="rId35"/>
    <p:sldId id="302" r:id="rId36"/>
    <p:sldId id="358" r:id="rId37"/>
    <p:sldId id="305" r:id="rId38"/>
    <p:sldId id="307" r:id="rId39"/>
    <p:sldId id="308" r:id="rId40"/>
    <p:sldId id="303" r:id="rId41"/>
    <p:sldId id="313" r:id="rId42"/>
    <p:sldId id="315" r:id="rId43"/>
    <p:sldId id="314" r:id="rId44"/>
    <p:sldId id="425" r:id="rId45"/>
    <p:sldId id="316" r:id="rId46"/>
    <p:sldId id="317" r:id="rId47"/>
    <p:sldId id="318" r:id="rId48"/>
    <p:sldId id="360" r:id="rId49"/>
    <p:sldId id="377" r:id="rId50"/>
    <p:sldId id="319" r:id="rId51"/>
    <p:sldId id="378" r:id="rId52"/>
    <p:sldId id="320" r:id="rId53"/>
    <p:sldId id="370" r:id="rId54"/>
    <p:sldId id="369" r:id="rId55"/>
    <p:sldId id="372" r:id="rId56"/>
    <p:sldId id="322" r:id="rId57"/>
    <p:sldId id="323" r:id="rId58"/>
    <p:sldId id="324" r:id="rId59"/>
    <p:sldId id="363" r:id="rId60"/>
    <p:sldId id="426" r:id="rId61"/>
    <p:sldId id="427" r:id="rId62"/>
    <p:sldId id="325" r:id="rId63"/>
    <p:sldId id="330" r:id="rId64"/>
    <p:sldId id="329" r:id="rId65"/>
    <p:sldId id="321" r:id="rId66"/>
    <p:sldId id="365" r:id="rId67"/>
    <p:sldId id="335" r:id="rId68"/>
    <p:sldId id="428" r:id="rId69"/>
    <p:sldId id="429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379" r:id="rId78"/>
    <p:sldId id="437" r:id="rId79"/>
    <p:sldId id="438" r:id="rId80"/>
    <p:sldId id="439" r:id="rId81"/>
    <p:sldId id="483" r:id="rId82"/>
    <p:sldId id="440" r:id="rId83"/>
    <p:sldId id="441" r:id="rId84"/>
    <p:sldId id="442" r:id="rId85"/>
    <p:sldId id="484" r:id="rId86"/>
    <p:sldId id="443" r:id="rId87"/>
    <p:sldId id="444" r:id="rId88"/>
    <p:sldId id="445" r:id="rId89"/>
    <p:sldId id="485" r:id="rId90"/>
    <p:sldId id="446" r:id="rId91"/>
    <p:sldId id="447" r:id="rId92"/>
    <p:sldId id="448" r:id="rId93"/>
    <p:sldId id="486" r:id="rId94"/>
    <p:sldId id="449" r:id="rId95"/>
    <p:sldId id="450" r:id="rId96"/>
    <p:sldId id="451" r:id="rId97"/>
    <p:sldId id="487" r:id="rId98"/>
    <p:sldId id="452" r:id="rId99"/>
    <p:sldId id="453" r:id="rId100"/>
    <p:sldId id="454" r:id="rId101"/>
    <p:sldId id="488" r:id="rId102"/>
    <p:sldId id="455" r:id="rId103"/>
    <p:sldId id="456" r:id="rId104"/>
    <p:sldId id="457" r:id="rId105"/>
    <p:sldId id="489" r:id="rId106"/>
    <p:sldId id="458" r:id="rId107"/>
    <p:sldId id="459" r:id="rId108"/>
    <p:sldId id="460" r:id="rId109"/>
    <p:sldId id="461" r:id="rId110"/>
    <p:sldId id="462" r:id="rId111"/>
    <p:sldId id="463" r:id="rId112"/>
    <p:sldId id="464" r:id="rId113"/>
    <p:sldId id="465" r:id="rId114"/>
    <p:sldId id="466" r:id="rId115"/>
    <p:sldId id="467" r:id="rId116"/>
    <p:sldId id="468" r:id="rId117"/>
    <p:sldId id="469" r:id="rId118"/>
    <p:sldId id="470" r:id="rId119"/>
    <p:sldId id="471" r:id="rId120"/>
    <p:sldId id="472" r:id="rId121"/>
    <p:sldId id="473" r:id="rId122"/>
    <p:sldId id="474" r:id="rId123"/>
    <p:sldId id="475" r:id="rId124"/>
    <p:sldId id="476" r:id="rId125"/>
    <p:sldId id="477" r:id="rId126"/>
    <p:sldId id="478" r:id="rId127"/>
    <p:sldId id="479" r:id="rId128"/>
    <p:sldId id="480" r:id="rId129"/>
    <p:sldId id="481" r:id="rId130"/>
    <p:sldId id="350" r:id="rId1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0" autoAdjust="0"/>
    <p:restoredTop sz="94652" autoAdjust="0"/>
  </p:normalViewPr>
  <p:slideViewPr>
    <p:cSldViewPr snapToGrid="0" showGuides="1">
      <p:cViewPr varScale="1">
        <p:scale>
          <a:sx n="86" d="100"/>
          <a:sy n="86" d="100"/>
        </p:scale>
        <p:origin x="374" y="67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26" Type="http://schemas.openxmlformats.org/officeDocument/2006/relationships/slide" Target="slides/slide122.xml"/><Relationship Id="rId13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39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4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3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8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71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9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4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5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0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0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7/10/2020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94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2755" y="135593"/>
            <a:ext cx="6513195" cy="2317495"/>
          </a:xfrm>
        </p:spPr>
        <p:txBody>
          <a:bodyPr lIns="0" tIns="0" rIns="0" bIns="0">
            <a:normAutofit/>
          </a:bodyPr>
          <a:lstStyle/>
          <a:p>
            <a:r>
              <a:rPr lang="en-US" b="1" dirty="0"/>
              <a:t>  </a:t>
            </a:r>
            <a:r>
              <a:rPr lang="en-US" b="1" dirty="0" err="1"/>
              <a:t>BrokersBunch</a:t>
            </a:r>
            <a:br>
              <a:rPr lang="en-US" dirty="0"/>
            </a:br>
            <a:r>
              <a:rPr lang="en-US" dirty="0"/>
              <a:t>     </a:t>
            </a:r>
            <a:r>
              <a:rPr lang="en-US" sz="5400" dirty="0"/>
              <a:t>GROUP NO : 23</a:t>
            </a:r>
          </a:p>
        </p:txBody>
      </p:sp>
      <p:sp>
        <p:nvSpPr>
          <p:cNvPr id="43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3293F5-85F5-46B9-89AF-2B443B511772}"/>
              </a:ext>
            </a:extLst>
          </p:cNvPr>
          <p:cNvSpPr txBox="1">
            <a:spLocks/>
          </p:cNvSpPr>
          <p:nvPr/>
        </p:nvSpPr>
        <p:spPr>
          <a:xfrm>
            <a:off x="459889" y="5469692"/>
            <a:ext cx="5065731" cy="871616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  <a:latin typeface="+mn-lt"/>
              </a:rPr>
              <a:t>Internal Guide : Ms. Nithya </a:t>
            </a:r>
            <a:r>
              <a:rPr lang="en-US" sz="2800" b="1" dirty="0" err="1">
                <a:solidFill>
                  <a:srgbClr val="FFFFFF"/>
                </a:solidFill>
                <a:latin typeface="+mn-lt"/>
              </a:rPr>
              <a:t>nadar</a:t>
            </a:r>
            <a:r>
              <a:rPr lang="en-US" sz="2800" b="1" dirty="0">
                <a:solidFill>
                  <a:srgbClr val="FFFFFF"/>
                </a:solidFill>
                <a:latin typeface="+mn-lt"/>
              </a:rPr>
              <a:t>  </a:t>
            </a:r>
            <a:br>
              <a:rPr lang="en-US" sz="2800" dirty="0">
                <a:solidFill>
                  <a:srgbClr val="FFFFFF"/>
                </a:solidFill>
                <a:latin typeface="+mn-lt"/>
              </a:rPr>
            </a:br>
            <a:r>
              <a:rPr lang="en-US" sz="2800" b="1" dirty="0">
                <a:solidFill>
                  <a:srgbClr val="FFFFFF"/>
                </a:solidFill>
                <a:latin typeface="+mn-lt"/>
              </a:rPr>
              <a:t>External Guide : Mr. Abhishek shah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915BF-010F-483F-B8D3-0161AA43C370}"/>
              </a:ext>
            </a:extLst>
          </p:cNvPr>
          <p:cNvSpPr txBox="1"/>
          <p:nvPr/>
        </p:nvSpPr>
        <p:spPr>
          <a:xfrm>
            <a:off x="5909551" y="5119062"/>
            <a:ext cx="696851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400" b="1" dirty="0">
                <a:solidFill>
                  <a:schemeClr val="bg1"/>
                </a:solidFill>
              </a:rPr>
              <a:t>Presented By :  </a:t>
            </a:r>
            <a:r>
              <a:rPr lang="en-US" sz="2400" b="1" dirty="0">
                <a:solidFill>
                  <a:schemeClr val="bg1"/>
                </a:solidFill>
              </a:rPr>
              <a:t>Khadija </a:t>
            </a:r>
            <a:r>
              <a:rPr lang="en-US" sz="2400" b="1" dirty="0" err="1">
                <a:solidFill>
                  <a:schemeClr val="bg1"/>
                </a:solidFill>
              </a:rPr>
              <a:t>nadiadi</a:t>
            </a:r>
            <a:r>
              <a:rPr lang="en-US" sz="2400" b="1" dirty="0">
                <a:solidFill>
                  <a:schemeClr val="bg1"/>
                </a:solidFill>
              </a:rPr>
              <a:t> (17BCA075)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			         </a:t>
            </a:r>
            <a:r>
              <a:rPr lang="en-US" sz="2400" b="1" dirty="0" err="1">
                <a:solidFill>
                  <a:schemeClr val="bg1"/>
                </a:solidFill>
              </a:rPr>
              <a:t>Nayshree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pachori</a:t>
            </a:r>
            <a:r>
              <a:rPr lang="en-US" sz="2400" b="1" dirty="0">
                <a:solidFill>
                  <a:schemeClr val="bg1"/>
                </a:solidFill>
              </a:rPr>
              <a:t>(17BCA103) 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			         Nishant jain(17BCA138)</a:t>
            </a:r>
            <a:endParaRPr lang="en-US" sz="2400" b="1" dirty="0">
              <a:solidFill>
                <a:schemeClr val="accent4"/>
              </a:solidFill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51681-D1F6-4FD5-AC36-869A6CDEE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90826-816F-478B-80F6-0A933D30E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63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19F349-DC92-4807-9F3E-222EC9115D6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763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496D2-7E05-49D8-9E03-B8ADC1E57F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60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329-1E6A-479D-938B-8501F7F2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20B75-7F33-4DFB-9199-46700048A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976298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8A421-B9FB-41F0-8F46-ADE10081D8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718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D841B8-A111-43B1-9EA1-CB249A44E2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583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C5DAE1-4715-478E-AAA1-57F8989F86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194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D3CF2-DD5F-457A-8CA2-0F772A948AB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723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D0C8E-84B1-401B-A2E0-3AE1342713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59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4130A2-4806-4B23-B38E-B973EE29C3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001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C13DA-E57C-453D-9490-6EA29A05DC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7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952AD-D4A8-4DB0-B1EB-6412F674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653FB-FE97-4E13-A076-35E6B6EE1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6EFDA-CB64-423F-B0E7-D44CA9D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557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203C9-70D3-4167-9426-26E40D5B29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22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BBC89-77CA-4997-8186-3086555FFA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111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C26979-94A2-4654-ACFC-9777131881F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554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3BD3E-91AE-4B7F-8291-9EE8325672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012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964CC0-6E6A-4DDC-B5DB-F9F5F0C144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55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21C050-B177-40B6-AD49-62DCC2CFCB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608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F52460-E461-4769-ADAE-E3DE316FE7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357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379D6E-7B57-42C3-A63B-848C913C585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8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C307D-4DFC-4CC2-8EA5-32F291F504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537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50A52-58A4-49F5-88D3-1775497900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5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EB61-1EA5-4624-9334-2A200681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B7BE-B3F1-431F-B776-632505661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40837-4674-4096-AF0F-D3E146A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09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76174B-BF21-4EF4-8A06-4168129BE38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697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F159A-182B-41B5-B71F-AD01B829D7C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5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938E2-32BE-4B5E-8621-4CB1118AD95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61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A4D4A-0939-4764-9A29-3D680BDD87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967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38660-10A6-4B02-A4AB-76326735675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809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66420C-918D-43E0-AD0C-9FD6EA6EB3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58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72755-FFB9-40DE-9382-B491C17803F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307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BA8917-43D2-438C-95CB-D2F14F4A9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8800" dirty="0"/>
          </a:p>
          <a:p>
            <a:pPr marL="0" indent="0" algn="ctr">
              <a:buNone/>
            </a:pPr>
            <a:r>
              <a:rPr lang="en-IN" sz="8800" dirty="0"/>
              <a:t>THANK YOU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7021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8FF2-176D-47AB-A617-A4A7E1B1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CDC57-4590-4CFB-8DCB-784E8234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A7197-2721-4C07-B0A7-9FCAC0C2E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4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413C0-D7E6-4387-B256-0EFDA3AB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2A803-7B15-4028-9028-67BF70782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D39B6-6A92-4511-8904-49CD052C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7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2460-E3C3-43F0-BD84-C863CFEB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DA28A-B816-43B3-A9D1-0FA0580D6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75E37-DF08-4D1D-B1D6-EF9C34C6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3A78-4DE4-455A-AD49-1BCBA366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97856C-2323-48AA-BB50-C55428A70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5D4FD-C1A0-457F-B87D-5442089C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8531-8827-4AB9-91EE-4387DC5C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1DE1-1BDA-4179-BADF-E38172D85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6582F-EEFB-486F-ACC3-2480DAC5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4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785E-30C8-4D04-B91F-83AEE9FE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F27CA-70B6-4844-81E6-28698B3EA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31385-F232-4BC5-BE0F-967FB0B1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3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4B14-36B5-47FA-B5B4-CF4569ED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25B1-D1C0-43C1-8557-FB8558FFC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2B403-8CBA-41B1-8DE3-5AD61494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5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9;p38">
            <a:extLst>
              <a:ext uri="{FF2B5EF4-FFF2-40B4-BE49-F238E27FC236}">
                <a16:creationId xmlns:a16="http://schemas.microsoft.com/office/drawing/2014/main" id="{A46FD412-ADB9-424D-9010-63EFF8FF7D42}"/>
              </a:ext>
            </a:extLst>
          </p:cNvPr>
          <p:cNvSpPr txBox="1">
            <a:spLocks/>
          </p:cNvSpPr>
          <p:nvPr/>
        </p:nvSpPr>
        <p:spPr>
          <a:xfrm>
            <a:off x="3892859" y="1113496"/>
            <a:ext cx="3609975" cy="5500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SzPts val="3600"/>
              <a:buFont typeface="Times New Roman"/>
              <a:buNone/>
            </a:pPr>
            <a:r>
              <a:rPr lang="en-US" sz="3600" b="1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Profile</a:t>
            </a:r>
            <a:endParaRPr lang="en-US" dirty="0"/>
          </a:p>
        </p:txBody>
      </p:sp>
      <p:sp>
        <p:nvSpPr>
          <p:cNvPr id="9" name="Google Shape;761;p38">
            <a:extLst>
              <a:ext uri="{FF2B5EF4-FFF2-40B4-BE49-F238E27FC236}">
                <a16:creationId xmlns:a16="http://schemas.microsoft.com/office/drawing/2014/main" id="{D84DDE7C-EB70-402F-9539-AC80F75ABBA7}"/>
              </a:ext>
            </a:extLst>
          </p:cNvPr>
          <p:cNvSpPr txBox="1"/>
          <p:nvPr/>
        </p:nvSpPr>
        <p:spPr>
          <a:xfrm>
            <a:off x="8170276" y="38100"/>
            <a:ext cx="3438525" cy="952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763;p38">
            <a:extLst>
              <a:ext uri="{FF2B5EF4-FFF2-40B4-BE49-F238E27FC236}">
                <a16:creationId xmlns:a16="http://schemas.microsoft.com/office/drawing/2014/main" id="{72DA89EA-2090-4C95-82D1-99B520C73C49}"/>
              </a:ext>
            </a:extLst>
          </p:cNvPr>
          <p:cNvSpPr txBox="1"/>
          <p:nvPr/>
        </p:nvSpPr>
        <p:spPr>
          <a:xfrm>
            <a:off x="2010793" y="2399522"/>
            <a:ext cx="8534400" cy="259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A32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⮚ 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name: 	</a:t>
            </a:r>
            <a:r>
              <a:rPr lang="en-US" sz="2400" b="0" i="0" u="none" dirty="0" err="1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Hauper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Technologies.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dirty="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buClr>
                <a:srgbClr val="A32E0E"/>
              </a:buClr>
              <a:buSzPts val="2400"/>
            </a:pPr>
            <a:r>
              <a:rPr lang="en-US" sz="2400" b="0" i="0" u="none" dirty="0">
                <a:solidFill>
                  <a:srgbClr val="A32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⮚ 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address </a:t>
            </a:r>
            <a:r>
              <a:rPr lang="en-US" sz="2400" b="0" i="0" u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501,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Shivalik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Shilp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Near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Iscon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Circle, 									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Sarkhej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Gandhinagar Hwy, Ahmedabad, 							380015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dirty="0">
              <a:solidFill>
                <a:srgbClr val="A32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A32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⮚ 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number:	+919978707853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593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136D-078B-45E8-8956-EAAC1A6F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7915-320F-42E5-8A35-C7225960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82A3-7331-4599-B7AA-B9725A91F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48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4037-D317-4D7A-861E-BAF02D72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79ADC-8E90-43D8-B8E8-55FFD13A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7E018-02B1-4FAB-B6A9-6862248C0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90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91F6B-E4A3-4906-BFBE-C21B6AA6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6B0A-31C6-4A68-8BBC-6F145EB9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7AFE2-205A-4D1A-9963-990570D0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92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F07B14-57C7-420F-A375-F11014E7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6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2E8A1-5518-4596-97D9-3A904572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23A1EC2-E83A-4708-BE0B-67BB199544AA}"/>
              </a:ext>
            </a:extLst>
          </p:cNvPr>
          <p:cNvSpPr/>
          <p:nvPr/>
        </p:nvSpPr>
        <p:spPr>
          <a:xfrm>
            <a:off x="2027582" y="2915478"/>
            <a:ext cx="2544417" cy="6758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68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F506-911D-4489-8E57-71B91CF7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8FC977-BCF8-4F69-A005-A6A63EB3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93B1B-D06B-40ED-A8C8-81DD3B6E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0EB2-93F4-4DB5-B859-5DF4F9F5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9B5A-0E9E-4EB6-9BCF-48FF7DF3C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0BBE9-0021-43C0-AFC0-E11116D7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2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1AC1-F8A6-4037-B494-2DB67EF5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C5565-61D7-49B6-ABDB-1C9F52950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CAD28-E7ED-4645-A242-07A3468D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24A05A9-58DB-48D1-B626-08AD4E593E20}"/>
              </a:ext>
            </a:extLst>
          </p:cNvPr>
          <p:cNvSpPr/>
          <p:nvPr/>
        </p:nvSpPr>
        <p:spPr>
          <a:xfrm>
            <a:off x="4558747" y="2915478"/>
            <a:ext cx="2544417" cy="6758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16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B0CF-22B6-4706-B985-7648E208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2D3A-B8AA-4F7A-AC73-B5A0FB2BF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99811C-9FA1-4640-A139-6202D90B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0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22737-0205-48B8-82EA-C8909994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91CD9-6A24-4B2F-9187-22D3EC9F7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9B554-A7CF-4D39-A1DD-F9AE0EB2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8674AA4-5CF2-4F8B-A5F7-E3411CDB6C45}"/>
              </a:ext>
            </a:extLst>
          </p:cNvPr>
          <p:cNvSpPr/>
          <p:nvPr/>
        </p:nvSpPr>
        <p:spPr>
          <a:xfrm>
            <a:off x="10285013" y="1290243"/>
            <a:ext cx="1906987" cy="6277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0;p39">
            <a:extLst>
              <a:ext uri="{FF2B5EF4-FFF2-40B4-BE49-F238E27FC236}">
                <a16:creationId xmlns:a16="http://schemas.microsoft.com/office/drawing/2014/main" id="{2D97A8DA-C6B4-4E70-84AA-CC889B5C7408}"/>
              </a:ext>
            </a:extLst>
          </p:cNvPr>
          <p:cNvSpPr txBox="1"/>
          <p:nvPr/>
        </p:nvSpPr>
        <p:spPr>
          <a:xfrm>
            <a:off x="1619666" y="1918317"/>
            <a:ext cx="8809037" cy="424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dirty="0" err="1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Hauper</a:t>
            </a: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technologies is a web design and development company  established and located in India.</a:t>
            </a: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was founded to address the core problem in the IT industry of lack  of passion about creating products.</a:t>
            </a: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convert ideas to realities. We give insights and advice about</a:t>
            </a: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Times New Roman"/>
              <a:buNone/>
            </a:pP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product itself.</a:t>
            </a: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are always in quest of finding people with whom we can  build a product that has utility.</a:t>
            </a: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company is always ready to provide its Customers with  original design ideas, robust and scalable applications, dedicated  technical assistance and support.</a:t>
            </a:r>
            <a:endParaRPr dirty="0"/>
          </a:p>
        </p:txBody>
      </p:sp>
      <p:sp>
        <p:nvSpPr>
          <p:cNvPr id="5" name="Google Shape;772;p39">
            <a:extLst>
              <a:ext uri="{FF2B5EF4-FFF2-40B4-BE49-F238E27FC236}">
                <a16:creationId xmlns:a16="http://schemas.microsoft.com/office/drawing/2014/main" id="{6D08A91A-3EC9-4A6A-A0C4-88E2B720C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3616" y="1112991"/>
            <a:ext cx="5086904" cy="50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Times New Roman"/>
              <a:buNone/>
            </a:pPr>
            <a:r>
              <a:rPr lang="en-US" sz="3200" b="1" i="0" u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Company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871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2BB1-D2C1-4278-A840-34BC67A0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05336-E8D5-4522-8174-ADC681BB5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689D6-2E79-4C35-BF57-9C234669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1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896E-EF0D-42D4-B048-72442516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32E87-B253-46EF-9BD9-25F5000F9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69EA0-82D1-4A6E-8AF7-774211E3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434A93D-3E3B-4706-B592-BA0C5E049680}"/>
              </a:ext>
            </a:extLst>
          </p:cNvPr>
          <p:cNvSpPr/>
          <p:nvPr/>
        </p:nvSpPr>
        <p:spPr>
          <a:xfrm>
            <a:off x="7023651" y="2902226"/>
            <a:ext cx="2544417" cy="6758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21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7B6D-C7E5-408C-A09F-3A1B67B3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00AD9-12C3-4258-B1FA-C2FFCE484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28761-5BDF-4357-9C09-1C02D965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316934F-E82D-4FE6-B437-0B90EA68192E}"/>
              </a:ext>
            </a:extLst>
          </p:cNvPr>
          <p:cNvSpPr/>
          <p:nvPr/>
        </p:nvSpPr>
        <p:spPr>
          <a:xfrm>
            <a:off x="10307541" y="2451652"/>
            <a:ext cx="1696278" cy="5698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98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E3435-D2AB-471C-8368-CB95B362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276C-A7A0-4C02-B8FA-E1A147D82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2E441-762E-4B0E-AADE-30D8BB91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55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DCB8-A631-4E1B-B918-3DD36899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FFCD7-0D22-483A-B8FC-3C99D4545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7480F-9574-4198-86C3-3460AB112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12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B946-E71D-4D56-90D6-BCE64A8A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9FFC4-B2F7-4BFF-B527-5AE41808D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BA5B7-1C88-41B0-881C-AF768A53D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02F560-8807-4106-9DDD-8740E8AC7289}"/>
              </a:ext>
            </a:extLst>
          </p:cNvPr>
          <p:cNvSpPr/>
          <p:nvPr/>
        </p:nvSpPr>
        <p:spPr>
          <a:xfrm>
            <a:off x="95415" y="2398643"/>
            <a:ext cx="1773142" cy="6095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0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69D9-007E-4641-BDCE-F1D8D5BF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4C1D-1868-4C1B-B939-EDF6456E8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E8F1F-4998-46E0-A083-CB449761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81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5A53-632C-4D20-8F89-039B6C17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D8B3-E306-4766-86B1-EC9A2B9E7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DB343-7DF5-48B3-BBF5-43A0ED8A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9BE5833-EEC0-4DA3-A6E2-234B5712B342}"/>
              </a:ext>
            </a:extLst>
          </p:cNvPr>
          <p:cNvSpPr/>
          <p:nvPr/>
        </p:nvSpPr>
        <p:spPr>
          <a:xfrm>
            <a:off x="0" y="2928731"/>
            <a:ext cx="1775791" cy="609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89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0E07-36F7-4818-9FCC-0FAC733A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7266-81B6-46ED-8216-AE14DDF45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FB263-08F7-4686-9A31-A668B2A5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9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0747-9D3C-41D7-A89F-FD9262EE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DA60C-8B23-488D-984E-34AD1A70C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14176-84FC-45A4-8027-CD67F7E0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9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0;p40">
            <a:extLst>
              <a:ext uri="{FF2B5EF4-FFF2-40B4-BE49-F238E27FC236}">
                <a16:creationId xmlns:a16="http://schemas.microsoft.com/office/drawing/2014/main" id="{5D7618CF-6AD0-459E-B8A9-322042D47B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9441" y="949911"/>
            <a:ext cx="3716044" cy="66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algn="ctr">
              <a:lnSpc>
                <a:spcPct val="100000"/>
              </a:lnSpc>
              <a:spcBef>
                <a:spcPts val="0"/>
              </a:spcBef>
              <a:buClr>
                <a:srgbClr val="252525"/>
              </a:buClr>
              <a:buSzPts val="3600"/>
            </a:pPr>
            <a:r>
              <a:rPr lang="en-US" altLang="en-US" sz="3600" b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</a:t>
            </a:r>
            <a:endParaRPr dirty="0"/>
          </a:p>
        </p:txBody>
      </p:sp>
      <p:sp>
        <p:nvSpPr>
          <p:cNvPr id="7" name="Google Shape;781;p40">
            <a:extLst>
              <a:ext uri="{FF2B5EF4-FFF2-40B4-BE49-F238E27FC236}">
                <a16:creationId xmlns:a16="http://schemas.microsoft.com/office/drawing/2014/main" id="{11E7F649-C7B9-4F16-B2AD-5A9E78E7A98D}"/>
              </a:ext>
            </a:extLst>
          </p:cNvPr>
          <p:cNvSpPr txBox="1"/>
          <p:nvPr/>
        </p:nvSpPr>
        <p:spPr>
          <a:xfrm>
            <a:off x="1625430" y="2201661"/>
            <a:ext cx="8728075" cy="348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web application provides a common platform for broker	and client to  sell or buy properties.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200"/>
            </a:pPr>
            <a:endParaRPr lang="en-US" sz="2200" b="0" i="0" u="none" dirty="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1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200"/>
            </a:pPr>
            <a:endParaRPr lang="en-US" sz="2200" b="1" dirty="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Admin </a:t>
            </a: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can register his account by entering the </a:t>
            </a: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username, </a:t>
            </a: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email address and</a:t>
            </a:r>
            <a:r>
              <a:rPr lang="en-IN" sz="2000" spc="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password and login himself by using those email id and password.</a:t>
            </a:r>
            <a:endParaRPr lang="en-IN" sz="2000" dirty="0">
              <a:latin typeface="Times New Roman"/>
              <a:cs typeface="Times New Roman"/>
            </a:endParaRP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He/she can verify / add or delete the Broker details. </a:t>
            </a: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He/she can change the status (Sold or Unsold) of properties and perform required actions.</a:t>
            </a: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He/she can view and manage the feedbacks provided by brokers or clients.</a:t>
            </a: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He/she can view the payment details.</a:t>
            </a:r>
            <a:endParaRPr sz="2000" spc="-5" dirty="0">
              <a:solidFill>
                <a:srgbClr val="404040"/>
              </a:solidFill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3604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59DA-A4E0-4489-BC4B-E9F1446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D831-88DA-4BF4-8ECC-EC7FA486C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C5249-F859-44F7-94D8-A8301CD0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7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AA9E-EF97-4576-ADE0-EF5D26C4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7C703-0BBB-49BF-984F-9122110D4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2195296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5C76-D604-44ED-BC1C-136AEE32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CB61E5-A752-4964-8511-8823EF46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1665110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3C88-2389-41B8-B941-57C13C39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F6A5-0AB1-420B-AB52-728170C01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33648-CA54-4111-9FF2-09DDED34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8B88BA3-7CC0-44DE-88F0-DC9E84A6407F}"/>
              </a:ext>
            </a:extLst>
          </p:cNvPr>
          <p:cNvSpPr/>
          <p:nvPr/>
        </p:nvSpPr>
        <p:spPr>
          <a:xfrm>
            <a:off x="2014330" y="3274317"/>
            <a:ext cx="2544417" cy="6758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80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84A5-9064-483F-8EFC-EC097FD7F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07D30-B390-43BF-9C9F-1546D122C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35BB7-7354-4D3C-B48B-CD2B6400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05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9C75-C246-41F5-AB00-98817AB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D791F-B7F0-4F62-8845-157D03326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ACEFA-1394-46F7-BCFC-CDB04127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17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A241-7B2B-493A-8E8C-8B347B4A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0C7FA-7B1E-44C7-9CCF-231A82F65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D0A4D-47AA-4358-B1A1-F442CA2D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8AB5AF6-35F5-49C9-B9AB-BBAFB90703EC}"/>
              </a:ext>
            </a:extLst>
          </p:cNvPr>
          <p:cNvSpPr/>
          <p:nvPr/>
        </p:nvSpPr>
        <p:spPr>
          <a:xfrm>
            <a:off x="4571999" y="3299791"/>
            <a:ext cx="2544417" cy="6758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48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2294-599F-495F-843C-920D760E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45B26-A653-440F-8584-0BF3CC0AA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CAE87-EEF7-4483-9E7C-645C4948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59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E9F7-B4A8-49A8-9196-B65FC133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CAC93-162F-4C54-8809-FE8824C4A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6C8F5-AE75-47A4-AE29-8521DB26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8A34DDC-7EFC-4E1D-92D3-7719D87376B2}"/>
              </a:ext>
            </a:extLst>
          </p:cNvPr>
          <p:cNvSpPr/>
          <p:nvPr/>
        </p:nvSpPr>
        <p:spPr>
          <a:xfrm>
            <a:off x="7089912" y="3286539"/>
            <a:ext cx="2544417" cy="6758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38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272F-0D38-4ECC-8D6D-080A9719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56899-7909-418E-8604-F7BF32AD1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A812BB6-F5BF-4D6D-B8FC-34941E5BE083}"/>
              </a:ext>
            </a:extLst>
          </p:cNvPr>
          <p:cNvSpPr/>
          <p:nvPr/>
        </p:nvSpPr>
        <p:spPr>
          <a:xfrm>
            <a:off x="10306547" y="2608028"/>
            <a:ext cx="1698266" cy="6520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9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42DA52-B441-4125-96DA-E0C0479B2AFE}"/>
              </a:ext>
            </a:extLst>
          </p:cNvPr>
          <p:cNvSpPr txBox="1"/>
          <p:nvPr/>
        </p:nvSpPr>
        <p:spPr>
          <a:xfrm>
            <a:off x="1127464" y="1500326"/>
            <a:ext cx="10111666" cy="435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F7DC1-4670-42ED-925F-A00935E0632C}"/>
              </a:ext>
            </a:extLst>
          </p:cNvPr>
          <p:cNvSpPr txBox="1"/>
          <p:nvPr/>
        </p:nvSpPr>
        <p:spPr>
          <a:xfrm>
            <a:off x="134645" y="181005"/>
            <a:ext cx="1192271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42900"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IN" sz="2200" b="1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</a:t>
            </a:r>
          </a:p>
          <a:p>
            <a:pPr marL="12700" lvl="0">
              <a:buClr>
                <a:srgbClr val="A32E0E"/>
              </a:buClr>
              <a:buSzPts val="2200"/>
            </a:pPr>
            <a:endParaRPr lang="en-IN" sz="2200" b="1" dirty="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Broker </a:t>
            </a: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can register his account by entering the </a:t>
            </a: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username, </a:t>
            </a: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email address and</a:t>
            </a:r>
            <a:r>
              <a:rPr lang="en-IN" sz="2000" spc="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password and login himself by using those email id and password.</a:t>
            </a: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He/she can update his personal details from the Update profile tab in his profile.</a:t>
            </a:r>
            <a:endParaRPr lang="en-IN" sz="2000" dirty="0">
              <a:latin typeface="Times New Roman"/>
              <a:cs typeface="Times New Roman"/>
            </a:endParaRP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He/she can upload the property details of the property (Apartment or </a:t>
            </a:r>
            <a:r>
              <a:rPr lang="en-IN" sz="2000" spc="-5" dirty="0" err="1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Tenament</a:t>
            </a: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) which he wants to sell. </a:t>
            </a: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He/she will receive the appointment fixed by the client for a particular property. He/she can cancel or reschedule the appointment.</a:t>
            </a: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Once the payment is done the Broker will receive the commission through the platform.</a:t>
            </a: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He/she can view the payment details.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7A3A5-2D8C-4B8C-9132-27875D878453}"/>
              </a:ext>
            </a:extLst>
          </p:cNvPr>
          <p:cNvSpPr txBox="1"/>
          <p:nvPr/>
        </p:nvSpPr>
        <p:spPr>
          <a:xfrm>
            <a:off x="134645" y="3349347"/>
            <a:ext cx="1192271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0" indent="-342900"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IN" sz="2200" b="1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</a:p>
          <a:p>
            <a:pPr marL="12700" lvl="0">
              <a:buClr>
                <a:srgbClr val="A32E0E"/>
              </a:buClr>
              <a:buSzPts val="2200"/>
            </a:pPr>
            <a:endParaRPr lang="en-IN" sz="2200" b="1" dirty="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Client </a:t>
            </a: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can register his account by entering the </a:t>
            </a: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username, </a:t>
            </a:r>
            <a:r>
              <a:rPr lang="en-IN" sz="2000" dirty="0">
                <a:solidFill>
                  <a:srgbClr val="404040"/>
                </a:solidFill>
                <a:latin typeface="Times New Roman"/>
                <a:cs typeface="Times New Roman"/>
              </a:rPr>
              <a:t>email address and</a:t>
            </a:r>
            <a:r>
              <a:rPr lang="en-IN" sz="2000" spc="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password and login himself by using those email id and password.</a:t>
            </a: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</a:rPr>
              <a:t>He/she can update his personal details from the Update profile tab in his profile.</a:t>
            </a:r>
            <a:endParaRPr lang="en-IN" sz="2000" dirty="0">
              <a:latin typeface="Times New Roman"/>
              <a:cs typeface="Times New Roman"/>
            </a:endParaRP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He/she can search the properties (Apartment or </a:t>
            </a:r>
            <a:r>
              <a:rPr lang="en-IN" sz="2000" spc="-5" dirty="0" err="1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Tenament</a:t>
            </a: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) whichever he wants to buy. </a:t>
            </a: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He/she will fix the appointment for a particular property. He/she can only be able to cancel the appointment.</a:t>
            </a: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He/she can initiate online payment for booking an appointment.</a:t>
            </a:r>
          </a:p>
          <a:p>
            <a:pPr marL="812800" lvl="1" indent="-342900">
              <a:buClr>
                <a:srgbClr val="A32E0E"/>
              </a:buClr>
              <a:buSzPts val="2200"/>
              <a:buFont typeface="Wingdings" panose="05000000000000000000" pitchFamily="2" charset="2"/>
              <a:buChar char="§"/>
            </a:pPr>
            <a:r>
              <a:rPr lang="en-IN" sz="2000" spc="-5" dirty="0">
                <a:solidFill>
                  <a:srgbClr val="404040"/>
                </a:solidFill>
                <a:latin typeface="Times New Roman"/>
                <a:cs typeface="Times New Roman"/>
                <a:sym typeface="Times New Roman"/>
              </a:rPr>
              <a:t>He/she can view the payment details.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8945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951F8-9D89-4BA5-B9A5-7B57FD7A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34195-10C7-440C-A9A2-141513B4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78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C708-0041-4F47-A866-95628610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00E66-72AB-49E7-B07C-A444EDBA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C9DCD47-0198-46FA-B0E1-9896A885859B}"/>
              </a:ext>
            </a:extLst>
          </p:cNvPr>
          <p:cNvSpPr/>
          <p:nvPr/>
        </p:nvSpPr>
        <p:spPr>
          <a:xfrm>
            <a:off x="10124661" y="1904695"/>
            <a:ext cx="1842052" cy="6493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6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7B68-C610-4C44-A35F-19707D81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9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3495476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D5DC-239A-417D-A195-D675F1D7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14EFB-72B7-4649-AB71-3552FB920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5F61B-5A07-464B-A8E1-D0829373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811808F-6175-48A1-B954-B7387F187413}"/>
              </a:ext>
            </a:extLst>
          </p:cNvPr>
          <p:cNvSpPr/>
          <p:nvPr/>
        </p:nvSpPr>
        <p:spPr>
          <a:xfrm>
            <a:off x="60960" y="2372139"/>
            <a:ext cx="1595562" cy="7023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17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53E9-09D4-4599-AF22-6E507A62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A39C-402A-435F-B087-87C3D1AED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54C9C-743B-443B-8008-9C11CB6F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22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BA33-6D0D-4925-9970-E01C628B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F2A59-D673-4F82-8877-45F3654F9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D8F6E-F2B7-4B9C-9898-11E539C5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74ACDDC-A7D4-48D7-BAE9-E56AE3DA1345}"/>
              </a:ext>
            </a:extLst>
          </p:cNvPr>
          <p:cNvSpPr/>
          <p:nvPr/>
        </p:nvSpPr>
        <p:spPr>
          <a:xfrm>
            <a:off x="60960" y="3209089"/>
            <a:ext cx="1648571" cy="6870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32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0B36B-2562-4111-AA4D-14324CD6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ACFA1-E41A-41F5-8477-0DA0AA9EE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973EA-6DBA-4E14-91FC-7C9E9DE0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BD8F6E-F2B7-4B9C-9898-11E539C5D77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02D769-CF19-47D8-8672-0E94806B0586}"/>
              </a:ext>
            </a:extLst>
          </p:cNvPr>
          <p:cNvSpPr/>
          <p:nvPr/>
        </p:nvSpPr>
        <p:spPr>
          <a:xfrm>
            <a:off x="10567263" y="2547891"/>
            <a:ext cx="1266671" cy="3803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33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4D38-D038-4F0E-8BFC-0BEE2E9D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A4707-2940-4C1B-8ED1-B89E25A0A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79E9A-0AF2-4585-AFF8-39B38010348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7532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AA0C-EE60-4881-A6D9-0FECEC69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1D7B-872B-464B-8F01-8C84E8E41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639AA-7804-42EE-86D7-DC8000E81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D805A7-7AAC-46D6-965C-103DC024A049}"/>
              </a:ext>
            </a:extLst>
          </p:cNvPr>
          <p:cNvSpPr/>
          <p:nvPr/>
        </p:nvSpPr>
        <p:spPr>
          <a:xfrm>
            <a:off x="60960" y="2955236"/>
            <a:ext cx="1516049" cy="566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69;p49">
            <a:extLst>
              <a:ext uri="{FF2B5EF4-FFF2-40B4-BE49-F238E27FC236}">
                <a16:creationId xmlns:a16="http://schemas.microsoft.com/office/drawing/2014/main" id="{C47AEBF5-65C2-44B1-8A1E-EDAA9EDA62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1237" y="944054"/>
            <a:ext cx="770572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Times New Roman"/>
              <a:buNone/>
            </a:pPr>
            <a:r>
              <a:rPr lang="en-US" sz="3200" b="1" i="0" u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TECHNOLOGY USED</a:t>
            </a:r>
            <a:endParaRPr dirty="0"/>
          </a:p>
        </p:txBody>
      </p:sp>
      <p:sp>
        <p:nvSpPr>
          <p:cNvPr id="9" name="Google Shape;870;p49">
            <a:extLst>
              <a:ext uri="{FF2B5EF4-FFF2-40B4-BE49-F238E27FC236}">
                <a16:creationId xmlns:a16="http://schemas.microsoft.com/office/drawing/2014/main" id="{D589DD72-3CE4-4F48-B47B-A1575B50CCF9}"/>
              </a:ext>
            </a:extLst>
          </p:cNvPr>
          <p:cNvSpPr txBox="1"/>
          <p:nvPr/>
        </p:nvSpPr>
        <p:spPr>
          <a:xfrm>
            <a:off x="1275004" y="1922124"/>
            <a:ext cx="1909762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Arial Black"/>
              <a:buNone/>
            </a:pPr>
            <a:r>
              <a:rPr lang="en-US" sz="2400" b="0" i="0" u="none" dirty="0">
                <a:solidFill>
                  <a:srgbClr val="A32E0E"/>
                </a:solidFill>
                <a:latin typeface="Arial Black"/>
                <a:ea typeface="Arial Black"/>
                <a:cs typeface="Arial Black"/>
                <a:sym typeface="Arial Black"/>
              </a:rPr>
              <a:t>⮚ 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End :-</a:t>
            </a:r>
            <a:endParaRPr dirty="0"/>
          </a:p>
        </p:txBody>
      </p:sp>
      <p:sp>
        <p:nvSpPr>
          <p:cNvPr id="10" name="Google Shape;871;p49">
            <a:extLst>
              <a:ext uri="{FF2B5EF4-FFF2-40B4-BE49-F238E27FC236}">
                <a16:creationId xmlns:a16="http://schemas.microsoft.com/office/drawing/2014/main" id="{312B401C-0E66-413E-81CE-36795DD621DF}"/>
              </a:ext>
            </a:extLst>
          </p:cNvPr>
          <p:cNvSpPr txBox="1"/>
          <p:nvPr/>
        </p:nvSpPr>
        <p:spPr>
          <a:xfrm>
            <a:off x="1277143" y="3871189"/>
            <a:ext cx="2008187" cy="15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0" rIns="0" bIns="0" anchor="t" anchorCtr="0">
            <a:noAutofit/>
          </a:bodyPr>
          <a:lstStyle/>
          <a:p>
            <a:pPr marL="4064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Arial Black"/>
              <a:buChar char="⮚"/>
            </a:pP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 End :-</a:t>
            </a: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6400" marR="0" lvl="0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Arial Black"/>
              <a:buChar char="⮚"/>
            </a:pP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Server:-</a:t>
            </a: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6400" marR="0" lvl="0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Arial Black"/>
              <a:buNone/>
            </a:pPr>
            <a:r>
              <a:rPr lang="en-US" sz="2400" b="0" i="0" u="none" dirty="0">
                <a:solidFill>
                  <a:srgbClr val="A32E0E"/>
                </a:solidFill>
                <a:latin typeface="Arial Black"/>
                <a:ea typeface="Arial Black"/>
                <a:cs typeface="Arial Black"/>
                <a:sym typeface="Arial Black"/>
              </a:rPr>
              <a:t>⮚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Tools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:-</a:t>
            </a:r>
            <a:endParaRPr dirty="0"/>
          </a:p>
        </p:txBody>
      </p:sp>
      <p:sp>
        <p:nvSpPr>
          <p:cNvPr id="11" name="Google Shape;872;p49">
            <a:extLst>
              <a:ext uri="{FF2B5EF4-FFF2-40B4-BE49-F238E27FC236}">
                <a16:creationId xmlns:a16="http://schemas.microsoft.com/office/drawing/2014/main" id="{CA257F72-CB89-4A93-8B20-4B4910BAA374}"/>
              </a:ext>
            </a:extLst>
          </p:cNvPr>
          <p:cNvSpPr txBox="1"/>
          <p:nvPr/>
        </p:nvSpPr>
        <p:spPr>
          <a:xfrm>
            <a:off x="3391981" y="1228401"/>
            <a:ext cx="2081212" cy="440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12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endParaRPr lang="en-US" sz="2400" b="0" i="0" u="none" dirty="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</a:t>
            </a: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JavaScript, CSS</a:t>
            </a: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Jquery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Bootstrap</a:t>
            </a: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35000"/>
              </a:lnSpc>
              <a:spcBef>
                <a:spcPts val="2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endParaRPr lang="en-US" sz="2400" dirty="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35000"/>
              </a:lnSpc>
              <a:spcBef>
                <a:spcPts val="2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  </a:t>
            </a:r>
          </a:p>
          <a:p>
            <a:pPr marL="12700" marR="0" lvl="0" indent="0" algn="l" rtl="0">
              <a:lnSpc>
                <a:spcPct val="135000"/>
              </a:lnSpc>
              <a:spcBef>
                <a:spcPts val="2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XAMPP</a:t>
            </a: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 Office 2016,  draw.io</a:t>
            </a:r>
            <a:endParaRPr dirty="0"/>
          </a:p>
        </p:txBody>
      </p:sp>
      <p:sp>
        <p:nvSpPr>
          <p:cNvPr id="12" name="Google Shape;874;p49">
            <a:extLst>
              <a:ext uri="{FF2B5EF4-FFF2-40B4-BE49-F238E27FC236}">
                <a16:creationId xmlns:a16="http://schemas.microsoft.com/office/drawing/2014/main" id="{39793965-E08A-45CB-9142-CEC403738D23}"/>
              </a:ext>
            </a:extLst>
          </p:cNvPr>
          <p:cNvSpPr txBox="1"/>
          <p:nvPr/>
        </p:nvSpPr>
        <p:spPr>
          <a:xfrm>
            <a:off x="10285965" y="1777661"/>
            <a:ext cx="1262062" cy="68103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875;p49">
            <a:extLst>
              <a:ext uri="{FF2B5EF4-FFF2-40B4-BE49-F238E27FC236}">
                <a16:creationId xmlns:a16="http://schemas.microsoft.com/office/drawing/2014/main" id="{2134AF10-B02A-4C1E-9DFF-D3153440F05E}"/>
              </a:ext>
            </a:extLst>
          </p:cNvPr>
          <p:cNvSpPr txBox="1"/>
          <p:nvPr/>
        </p:nvSpPr>
        <p:spPr>
          <a:xfrm>
            <a:off x="7030242" y="1791300"/>
            <a:ext cx="2887662" cy="13784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876;p49">
            <a:extLst>
              <a:ext uri="{FF2B5EF4-FFF2-40B4-BE49-F238E27FC236}">
                <a16:creationId xmlns:a16="http://schemas.microsoft.com/office/drawing/2014/main" id="{4DBDB62E-860B-4282-AB59-1D41FD76E8E2}"/>
              </a:ext>
            </a:extLst>
          </p:cNvPr>
          <p:cNvSpPr txBox="1"/>
          <p:nvPr/>
        </p:nvSpPr>
        <p:spPr>
          <a:xfrm>
            <a:off x="7358129" y="3009205"/>
            <a:ext cx="2081212" cy="11842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877;p49">
            <a:extLst>
              <a:ext uri="{FF2B5EF4-FFF2-40B4-BE49-F238E27FC236}">
                <a16:creationId xmlns:a16="http://schemas.microsoft.com/office/drawing/2014/main" id="{95D03D41-F21A-47A8-AF61-61A2DF7CFEB6}"/>
              </a:ext>
            </a:extLst>
          </p:cNvPr>
          <p:cNvSpPr txBox="1"/>
          <p:nvPr/>
        </p:nvSpPr>
        <p:spPr>
          <a:xfrm>
            <a:off x="9986962" y="2441182"/>
            <a:ext cx="2055812" cy="10604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878;p49">
            <a:extLst>
              <a:ext uri="{FF2B5EF4-FFF2-40B4-BE49-F238E27FC236}">
                <a16:creationId xmlns:a16="http://schemas.microsoft.com/office/drawing/2014/main" id="{9229A6BF-96B0-4A2F-8332-D2FC5E457FC1}"/>
              </a:ext>
            </a:extLst>
          </p:cNvPr>
          <p:cNvSpPr txBox="1"/>
          <p:nvPr/>
        </p:nvSpPr>
        <p:spPr>
          <a:xfrm>
            <a:off x="10426699" y="3649761"/>
            <a:ext cx="1176337" cy="10604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879;p49">
            <a:extLst>
              <a:ext uri="{FF2B5EF4-FFF2-40B4-BE49-F238E27FC236}">
                <a16:creationId xmlns:a16="http://schemas.microsoft.com/office/drawing/2014/main" id="{8EB86A0D-939E-4423-8467-390BCB12D070}"/>
              </a:ext>
            </a:extLst>
          </p:cNvPr>
          <p:cNvSpPr txBox="1"/>
          <p:nvPr/>
        </p:nvSpPr>
        <p:spPr>
          <a:xfrm>
            <a:off x="10426699" y="4893748"/>
            <a:ext cx="1274971" cy="11842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880;p49">
            <a:extLst>
              <a:ext uri="{FF2B5EF4-FFF2-40B4-BE49-F238E27FC236}">
                <a16:creationId xmlns:a16="http://schemas.microsoft.com/office/drawing/2014/main" id="{09D3C8C4-9B8B-4FA4-8AF9-A9555930F13D}"/>
              </a:ext>
            </a:extLst>
          </p:cNvPr>
          <p:cNvSpPr txBox="1"/>
          <p:nvPr/>
        </p:nvSpPr>
        <p:spPr>
          <a:xfrm>
            <a:off x="7358129" y="4543765"/>
            <a:ext cx="2257425" cy="11842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8649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70DF-6B72-49AF-ACAD-7E1D2950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C02B7-7D57-4838-9B3D-D40B3BAE6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05BCC-BA5C-4653-82DC-2BE095C48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43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A391-99F6-4B62-A1DD-C0B02046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04CD1-4F51-46F2-97B2-619792E5C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17A0C-8681-4606-972E-57EEBFB9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04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6E46-3021-4337-89F2-A0F26716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6D8B4-3183-4D9B-8841-04F3AF9B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0CD77-A6E4-4B02-8113-E72EFFA5E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74C708-5609-4B3C-8BAA-32DF26588CD7}"/>
              </a:ext>
            </a:extLst>
          </p:cNvPr>
          <p:cNvSpPr/>
          <p:nvPr/>
        </p:nvSpPr>
        <p:spPr>
          <a:xfrm>
            <a:off x="0" y="4187686"/>
            <a:ext cx="1582310" cy="5830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59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606D-EC81-44D0-87E0-212A9C63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23509-D242-4062-95E1-9A5A3148C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AE05F-E442-4D8F-88FD-2B4E0AE9C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56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AC9E-1D14-455C-B60E-9D679F09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87277-C8B7-4333-9BAA-1978F18C3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5CDE0-5610-4135-B68C-AD9837EE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50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EBA229-B3BD-491C-8F55-D268111B87E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F3525F2-8BAB-4A30-8F28-3C45CB4AB43E}"/>
              </a:ext>
            </a:extLst>
          </p:cNvPr>
          <p:cNvSpPr/>
          <p:nvPr/>
        </p:nvSpPr>
        <p:spPr>
          <a:xfrm>
            <a:off x="2032826" y="2672160"/>
            <a:ext cx="1837838" cy="48387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6132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F98B90-C375-4345-8B0C-1E4B2D966BF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0FE3650-037B-496C-8D56-DD00B26A87EF}"/>
              </a:ext>
            </a:extLst>
          </p:cNvPr>
          <p:cNvSpPr/>
          <p:nvPr/>
        </p:nvSpPr>
        <p:spPr>
          <a:xfrm>
            <a:off x="10204937" y="2140290"/>
            <a:ext cx="1309401" cy="6916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737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87AC5-5667-4826-959E-774D2EFB24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42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DB9886-433F-4E14-BEB3-FBFE3CDB17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46FBB12-B186-4362-A3AF-C6E4778235D3}"/>
              </a:ext>
            </a:extLst>
          </p:cNvPr>
          <p:cNvSpPr/>
          <p:nvPr/>
        </p:nvSpPr>
        <p:spPr>
          <a:xfrm>
            <a:off x="135337" y="1358562"/>
            <a:ext cx="1422718" cy="484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410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66689-A744-40EC-AE77-203920D520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130141D-80B8-4DB9-B73B-4906DDB73F03}"/>
              </a:ext>
            </a:extLst>
          </p:cNvPr>
          <p:cNvSpPr/>
          <p:nvPr/>
        </p:nvSpPr>
        <p:spPr>
          <a:xfrm>
            <a:off x="8796295" y="5179049"/>
            <a:ext cx="1954151" cy="61186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87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9E909E-B0CA-4062-B97B-272A77DE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689" y="381739"/>
            <a:ext cx="5793568" cy="118960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8800" dirty="0"/>
              <a:t>HOMEPAGE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0621-4762-4FE4-AD60-D7314122F212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This page  will let the user gets an overview of website through accessing the tab like </a:t>
            </a:r>
            <a:r>
              <a:rPr lang="en-IN" sz="3200" dirty="0" err="1"/>
              <a:t>AboutUs</a:t>
            </a:r>
            <a:r>
              <a:rPr lang="en-IN" sz="32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This page also have feedbacks section which will help user to build more trust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This page also have chat option so user can solve any sort of query.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64413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AC550-435E-467B-A6E0-E255D10997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3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8DACC-9DCB-4D3F-A10A-D017AEFE8A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8EB10E6-A666-4801-96A6-6AF894D92C22}"/>
              </a:ext>
            </a:extLst>
          </p:cNvPr>
          <p:cNvSpPr/>
          <p:nvPr/>
        </p:nvSpPr>
        <p:spPr>
          <a:xfrm>
            <a:off x="0" y="2747082"/>
            <a:ext cx="1432250" cy="5928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F71E8B-B90C-4DBE-A2E1-F5EADF0F20F2}"/>
              </a:ext>
            </a:extLst>
          </p:cNvPr>
          <p:cNvSpPr/>
          <p:nvPr/>
        </p:nvSpPr>
        <p:spPr>
          <a:xfrm>
            <a:off x="9836042" y="1856124"/>
            <a:ext cx="1239218" cy="4075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0439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2CEB50-E901-4C23-A617-C4CCE5C8F0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5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24570-F8A7-44F2-9311-2A25092FA86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8905411-1338-4611-9581-2013097C4AAC}"/>
              </a:ext>
            </a:extLst>
          </p:cNvPr>
          <p:cNvSpPr/>
          <p:nvPr/>
        </p:nvSpPr>
        <p:spPr>
          <a:xfrm>
            <a:off x="106532" y="3501683"/>
            <a:ext cx="1432250" cy="5928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2890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235" y="2333414"/>
            <a:ext cx="10058400" cy="270014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In this tab entities of the  website can generate the report and save them.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By clicking on the generate report tab entities will be directed the reports section. In this section the can generate report by fetching data from the database according to their requirements.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Different combination as per our working of website is considered and reports are generated here.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01035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E2C62-1E93-4040-923C-D952C6CDF6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853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B14CF6-A7CE-48FF-BA65-D99C76EAE5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1AD6C4-71FD-42D8-9AC5-F6451C911C71}"/>
              </a:ext>
            </a:extLst>
          </p:cNvPr>
          <p:cNvSpPr/>
          <p:nvPr/>
        </p:nvSpPr>
        <p:spPr>
          <a:xfrm>
            <a:off x="128979" y="1260626"/>
            <a:ext cx="310696" cy="4370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4114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7E5066-0F35-4AED-8524-2A57D9FB92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56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5C01-F6C7-4AE8-BE0E-D72B5E43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553A1-F444-49EA-8C11-087506953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721019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91375-B72E-4499-B94A-3F3172FEFDF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7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8E97-E5BA-43A0-BB74-738A57C2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858E4-F714-4C92-979A-3A7AEB4DC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A486C-3DAE-44D9-A11D-3ABDDF23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849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EE3631-C20A-4627-B169-D92F333DB3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6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B1D44-F2B2-4712-8303-331240F174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269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6EE6-DDEE-4C36-AC63-D70B8506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0759E-880F-4352-A735-62F5DCEEA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13802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68C5B-8F9F-46A3-BA05-57883219529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40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7ECF91-CCD0-40F1-9613-7ABCFA7824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5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27EA1-F918-416C-A2F1-A3E0B4478DD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628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B8AF-6150-4E9A-9A84-C150E29B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51E277-BC49-45EE-9C4C-A26370FF2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54427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65393-8FFB-4BB6-89EA-68C8D252447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073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58406E-6677-4CC8-919B-D91B6880E6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766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13B400-6521-48DA-B182-F109C6AE61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60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A5F6-2F45-4FC4-8651-1FAAA2DC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4517D8-F649-4AD6-A892-610CF737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AE672-1287-43DC-871A-1A58CA7C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63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722F-9ECA-4B8B-B39D-7A379DD1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1F1A9C-769B-4F2C-80A8-8AFBBE801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966501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75B41-8DB0-40FB-A8F9-5989236A4D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126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23C3CF-8289-4ABB-96ED-D2D65D6A2D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232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0865E0-44E9-4648-88BD-0356EA59C9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06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94B14-F5E1-4564-AE7A-450A82FA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49288-55C4-42A9-9DCE-6951687DC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44077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75852-4787-438B-9341-C6BD85028F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83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75234-E94C-47C5-B6B8-43A9D1E3FA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81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7D9871-38C9-486D-9723-AF24D0ACFF5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9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FD1B-D5BB-49B7-AEC2-2E8A7B57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91D3B-03D1-4B5F-8E38-231EB6E97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65429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69E7B5-6BEE-48CE-8245-5C2330BCD3F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665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679</Words>
  <Application>Microsoft Office PowerPoint</Application>
  <PresentationFormat>Widescreen</PresentationFormat>
  <Paragraphs>70</Paragraphs>
  <Slides>127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4" baseType="lpstr">
      <vt:lpstr>Arial Black</vt:lpstr>
      <vt:lpstr>Calibri</vt:lpstr>
      <vt:lpstr>Calibri Light</vt:lpstr>
      <vt:lpstr>Century Gothic</vt:lpstr>
      <vt:lpstr>Times New Roman</vt:lpstr>
      <vt:lpstr>Wingdings</vt:lpstr>
      <vt:lpstr>Retrospect</vt:lpstr>
      <vt:lpstr>  BrokersBunch      GROUP NO : 23</vt:lpstr>
      <vt:lpstr>PowerPoint Presentation</vt:lpstr>
      <vt:lpstr>About Company</vt:lpstr>
      <vt:lpstr>Proposed System </vt:lpstr>
      <vt:lpstr>PowerPoint Presentation</vt:lpstr>
      <vt:lpstr>TOOLS AND TECHNOLOGY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2019-12-26T09:33:45Z</dcterms:created>
  <dcterms:modified xsi:type="dcterms:W3CDTF">2020-07-10T08:23:45Z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